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2"/>
  </p:notesMasterIdLst>
  <p:sldIdLst>
    <p:sldId id="270" r:id="rId6"/>
    <p:sldId id="306" r:id="rId7"/>
    <p:sldId id="274" r:id="rId8"/>
    <p:sldId id="281" r:id="rId9"/>
    <p:sldId id="280" r:id="rId10"/>
    <p:sldId id="27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02CEA0-AF9B-4B67-9B9E-7583A100A414}">
          <p14:sldIdLst>
            <p14:sldId id="270"/>
            <p14:sldId id="306"/>
            <p14:sldId id="274"/>
            <p14:sldId id="281"/>
            <p14:sldId id="280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ECFE"/>
    <a:srgbClr val="B83D68"/>
    <a:srgbClr val="7E38AB"/>
    <a:srgbClr val="792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74B605-230C-4086-993A-4D15540DB5F2}" v="24" dt="2022-02-23T18:09:50.1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" d="2"/>
          <a:sy n="1" d="2"/>
        </p:scale>
        <p:origin x="1188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DA3E1-ED44-FD46-B5D3-0781C50BD094}" type="datetimeFigureOut">
              <a:rPr lang="en-JP" smtClean="0"/>
              <a:t>09/23/2022</a:t>
            </a:fld>
            <a:endParaRPr lang="en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9A63A-60AC-EC42-BC1F-573010B4D2E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22876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09805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17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95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99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79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83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90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2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51206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6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16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1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63952" y="3789040"/>
            <a:ext cx="63367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92989"/>
                </a:solidFill>
                <a:latin typeface="+mj-lt"/>
              </a:rPr>
              <a:t>Business Readiness Survey Questions Examples</a:t>
            </a:r>
          </a:p>
        </p:txBody>
      </p:sp>
    </p:spTree>
    <p:extLst>
      <p:ext uri="{BB962C8B-B14F-4D97-AF65-F5344CB8AC3E}">
        <p14:creationId xmlns:p14="http://schemas.microsoft.com/office/powerpoint/2010/main" val="3400617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Overview of method</a:t>
            </a:r>
            <a:endParaRPr kumimoji="0" lang="en-JP" sz="44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69A5988-277B-4935-BAD6-9368820DCD0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[Program Name] Version:  Created By: 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9DB1DC6-814A-4ED3-A1AE-766081674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239655"/>
              </p:ext>
            </p:extLst>
          </p:nvPr>
        </p:nvGraphicFramePr>
        <p:xfrm>
          <a:off x="440023" y="1456477"/>
          <a:ext cx="11541906" cy="4639597"/>
        </p:xfrm>
        <a:graphic>
          <a:graphicData uri="http://schemas.openxmlformats.org/drawingml/2006/table">
            <a:tbl>
              <a:tblPr/>
              <a:tblGrid>
                <a:gridCol w="5714978">
                  <a:extLst>
                    <a:ext uri="{9D8B030D-6E8A-4147-A177-3AD203B41FA5}">
                      <a16:colId xmlns:a16="http://schemas.microsoft.com/office/drawing/2014/main" val="236163734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46970509"/>
                    </a:ext>
                  </a:extLst>
                </a:gridCol>
                <a:gridCol w="5618648">
                  <a:extLst>
                    <a:ext uri="{9D8B030D-6E8A-4147-A177-3AD203B41FA5}">
                      <a16:colId xmlns:a16="http://schemas.microsoft.com/office/drawing/2014/main" val="2997725441"/>
                    </a:ext>
                  </a:extLst>
                </a:gridCol>
              </a:tblGrid>
              <a:tr h="652481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To provide a </a:t>
                      </a:r>
                      <a:r>
                        <a:rPr kumimoji="0" lang="en-AU" sz="1400" b="0" i="0" u="sng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qualitative</a:t>
                      </a:r>
                      <a:r>
                        <a:rPr kumimoji="0" lang="en-A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 assessment of  the level of preparedness and willingness for the change to happen successfully that includes </a:t>
                      </a:r>
                      <a:r>
                        <a:rPr kumimoji="0" lang="en-JM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checking that the necessary </a:t>
                      </a:r>
                      <a:r>
                        <a:rPr kumimoji="0" lang="en-JM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enabling elements </a:t>
                      </a:r>
                      <a:r>
                        <a:rPr kumimoji="0" lang="en-JM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such as systems, processes, support, tools and training are ready and in place.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JM" sz="1400" b="0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669809"/>
                  </a:ext>
                </a:extLst>
              </a:tr>
              <a:tr h="233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Getting started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endParaRPr lang="en-GB" sz="1200" b="1" i="0" u="none" strike="noStrike">
                        <a:solidFill>
                          <a:srgbClr val="843593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Business readiness – how ready are we?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513861"/>
                  </a:ext>
                </a:extLst>
              </a:tr>
              <a:tr h="36895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0988" indent="-280988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Decide the starting point and level of assessment suitable – is the focus on a single initiative or a cluster of initiatives or more broader? </a:t>
                      </a:r>
                    </a:p>
                    <a:p>
                      <a:pPr marL="280988" indent="-280988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Once the starting point has been decided, decide whether to assess  one or a combination of enabling elements (see 1 opposite) and commitment factors (see 2 opposite).</a:t>
                      </a:r>
                    </a:p>
                    <a:p>
                      <a:pPr marL="280670" indent="-280670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Agree upon the sample size and whether to assess critical stakeholders (label in </a:t>
                      </a:r>
                      <a:r>
                        <a:rPr lang="en-JM" sz="1200" b="1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Red</a:t>
                      </a:r>
                      <a:r>
                        <a:rPr lang="en-JM" sz="1200" u="none" strike="noStrike">
                          <a:effectLst/>
                          <a:latin typeface="+mn-lt"/>
                        </a:rPr>
                        <a:t>) as well as Important stakeholders (Label in </a:t>
                      </a:r>
                      <a:r>
                        <a:rPr lang="en-JM" sz="1200" b="1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Green</a:t>
                      </a:r>
                      <a:r>
                        <a:rPr lang="en-JM" sz="1200" u="none" strike="noStrike">
                          <a:effectLst/>
                          <a:latin typeface="+mn-lt"/>
                        </a:rPr>
                        <a:t>)</a:t>
                      </a:r>
                    </a:p>
                    <a:p>
                      <a:pPr marL="280988" indent="-280988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Adapt the assessment tool (s) for relevance to local needs, context and stage of implementation</a:t>
                      </a:r>
                    </a:p>
                    <a:p>
                      <a:pPr marL="280988" indent="-280988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Decide upon when to assess and whether this is a baseline, once off or ongoing assessment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 algn="l" fontAlgn="t">
                        <a:buClr>
                          <a:srgbClr val="FFCF01"/>
                        </a:buClr>
                        <a:buFont typeface="Wingdings" panose="05000000000000000000" pitchFamily="2" charset="2"/>
                        <a:buChar char="v"/>
                      </a:pPr>
                      <a:endParaRPr lang="en-JM" sz="12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 fontAlgn="t">
                        <a:buClr>
                          <a:srgbClr val="FFCF01"/>
                        </a:buClr>
                        <a:buFont typeface="Wingdings" panose="05000000000000000000" pitchFamily="2" charset="2"/>
                        <a:buNone/>
                      </a:pPr>
                      <a:endParaRPr lang="en-JM" sz="12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1314329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7935D93-B00E-46D3-AE5C-91D449535806}"/>
              </a:ext>
            </a:extLst>
          </p:cNvPr>
          <p:cNvGrpSpPr/>
          <p:nvPr/>
        </p:nvGrpSpPr>
        <p:grpSpPr>
          <a:xfrm>
            <a:off x="7860236" y="2471790"/>
            <a:ext cx="2839078" cy="3563324"/>
            <a:chOff x="10695384" y="2564904"/>
            <a:chExt cx="1686950" cy="3563324"/>
          </a:xfrm>
          <a:solidFill>
            <a:schemeClr val="accent1"/>
          </a:solidFill>
        </p:grpSpPr>
        <p:sp>
          <p:nvSpPr>
            <p:cNvPr id="8" name="Arrow: Curved Left 7">
              <a:extLst>
                <a:ext uri="{FF2B5EF4-FFF2-40B4-BE49-F238E27FC236}">
                  <a16:creationId xmlns:a16="http://schemas.microsoft.com/office/drawing/2014/main" id="{9A7A608C-5DF9-4912-809F-8498D4D848F3}"/>
                </a:ext>
              </a:extLst>
            </p:cNvPr>
            <p:cNvSpPr/>
            <p:nvPr/>
          </p:nvSpPr>
          <p:spPr>
            <a:xfrm>
              <a:off x="12047575" y="5449707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" name="Arrow: Curved Left 8">
              <a:extLst>
                <a:ext uri="{FF2B5EF4-FFF2-40B4-BE49-F238E27FC236}">
                  <a16:creationId xmlns:a16="http://schemas.microsoft.com/office/drawing/2014/main" id="{26EFF536-9764-4D48-B4CE-6BF69EAFACF4}"/>
                </a:ext>
              </a:extLst>
            </p:cNvPr>
            <p:cNvSpPr/>
            <p:nvPr/>
          </p:nvSpPr>
          <p:spPr>
            <a:xfrm>
              <a:off x="12039157" y="4944378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" name="Arrow: Curved Left 9">
              <a:extLst>
                <a:ext uri="{FF2B5EF4-FFF2-40B4-BE49-F238E27FC236}">
                  <a16:creationId xmlns:a16="http://schemas.microsoft.com/office/drawing/2014/main" id="{271E0AC3-670F-4856-9420-7EF0A8DE10BF}"/>
                </a:ext>
              </a:extLst>
            </p:cNvPr>
            <p:cNvSpPr/>
            <p:nvPr/>
          </p:nvSpPr>
          <p:spPr>
            <a:xfrm>
              <a:off x="12079711" y="4457553"/>
              <a:ext cx="302623" cy="566734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" name="Arrow: Curved Left 10">
              <a:extLst>
                <a:ext uri="{FF2B5EF4-FFF2-40B4-BE49-F238E27FC236}">
                  <a16:creationId xmlns:a16="http://schemas.microsoft.com/office/drawing/2014/main" id="{2B4E9BC3-8CD7-4074-9A7B-7AA89D08BFBB}"/>
                </a:ext>
              </a:extLst>
            </p:cNvPr>
            <p:cNvSpPr/>
            <p:nvPr/>
          </p:nvSpPr>
          <p:spPr>
            <a:xfrm>
              <a:off x="12067175" y="3902607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5F5C15E-CFC3-4CA3-B7AD-BE78629F3D73}"/>
                </a:ext>
              </a:extLst>
            </p:cNvPr>
            <p:cNvSpPr/>
            <p:nvPr/>
          </p:nvSpPr>
          <p:spPr>
            <a:xfrm>
              <a:off x="10695384" y="2564904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JM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Are enabling elements in place?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629F79-0F33-4D0F-A36A-1F27C1F895E2}"/>
                </a:ext>
              </a:extLst>
            </p:cNvPr>
            <p:cNvSpPr/>
            <p:nvPr/>
          </p:nvSpPr>
          <p:spPr>
            <a:xfrm>
              <a:off x="10695384" y="3076291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Systems?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3075209-E79A-444D-B047-6F94AB83A0DF}"/>
                </a:ext>
              </a:extLst>
            </p:cNvPr>
            <p:cNvSpPr/>
            <p:nvPr/>
          </p:nvSpPr>
          <p:spPr>
            <a:xfrm>
              <a:off x="10695384" y="3587678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Processes?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86AEBC-070E-43A4-8764-D82436E25B6E}"/>
                </a:ext>
              </a:extLst>
            </p:cNvPr>
            <p:cNvSpPr/>
            <p:nvPr/>
          </p:nvSpPr>
          <p:spPr>
            <a:xfrm>
              <a:off x="10695384" y="4125639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Tools?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088CE29-517C-4D08-BACA-7EF064E17720}"/>
                </a:ext>
              </a:extLst>
            </p:cNvPr>
            <p:cNvSpPr/>
            <p:nvPr/>
          </p:nvSpPr>
          <p:spPr>
            <a:xfrm>
              <a:off x="10695384" y="4637026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Structures?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DCAD2FA-C21D-4F8F-8498-2C1D7D1CA86C}"/>
                </a:ext>
              </a:extLst>
            </p:cNvPr>
            <p:cNvSpPr/>
            <p:nvPr/>
          </p:nvSpPr>
          <p:spPr>
            <a:xfrm>
              <a:off x="10698792" y="5136073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Roles?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AD53F39-0FDD-4102-BAA8-64E2A728F61E}"/>
                </a:ext>
              </a:extLst>
            </p:cNvPr>
            <p:cNvSpPr/>
            <p:nvPr/>
          </p:nvSpPr>
          <p:spPr>
            <a:xfrm>
              <a:off x="10695384" y="5654637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1" kern="0">
                  <a:solidFill>
                    <a:prstClr val="white"/>
                  </a:solidFill>
                  <a:ea typeface="Times New Roman"/>
                  <a:cs typeface="Times New Roman"/>
                </a:rPr>
                <a:t>Support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? </a:t>
              </a:r>
            </a:p>
          </p:txBody>
        </p:sp>
        <p:sp>
          <p:nvSpPr>
            <p:cNvPr id="19" name="Arrow: Curved Left 18">
              <a:extLst>
                <a:ext uri="{FF2B5EF4-FFF2-40B4-BE49-F238E27FC236}">
                  <a16:creationId xmlns:a16="http://schemas.microsoft.com/office/drawing/2014/main" id="{CC98C40C-72D4-4EBD-8ECD-82627FC4EFC1}"/>
                </a:ext>
              </a:extLst>
            </p:cNvPr>
            <p:cNvSpPr/>
            <p:nvPr/>
          </p:nvSpPr>
          <p:spPr>
            <a:xfrm>
              <a:off x="12067175" y="3356992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" name="Arrow: Curved Left 19">
              <a:extLst>
                <a:ext uri="{FF2B5EF4-FFF2-40B4-BE49-F238E27FC236}">
                  <a16:creationId xmlns:a16="http://schemas.microsoft.com/office/drawing/2014/main" id="{D87B41E7-ACD4-4F3A-9CAD-D54B3208A206}"/>
                </a:ext>
              </a:extLst>
            </p:cNvPr>
            <p:cNvSpPr/>
            <p:nvPr/>
          </p:nvSpPr>
          <p:spPr>
            <a:xfrm>
              <a:off x="12052584" y="2780928"/>
              <a:ext cx="302623" cy="678521"/>
            </a:xfrm>
            <a:prstGeom prst="curvedLeftArrow">
              <a:avLst/>
            </a:prstGeom>
            <a:solidFill>
              <a:schemeClr val="accent1"/>
            </a:solidFill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6162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Measuring business readiness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F9C838-48A8-4BEC-BCE6-413D7C13BCF8}"/>
              </a:ext>
            </a:extLst>
          </p:cNvPr>
          <p:cNvSpPr txBox="1"/>
          <p:nvPr/>
        </p:nvSpPr>
        <p:spPr>
          <a:xfrm>
            <a:off x="9528648" y="654683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1CE208F-7499-488B-AC14-AF55ED2246DC}"/>
              </a:ext>
            </a:extLst>
          </p:cNvPr>
          <p:cNvSpPr txBox="1">
            <a:spLocks/>
          </p:cNvSpPr>
          <p:nvPr/>
        </p:nvSpPr>
        <p:spPr bwMode="auto">
          <a:xfrm>
            <a:off x="433137" y="1337526"/>
            <a:ext cx="9361040" cy="45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5696" rIns="91390" bIns="45696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5pPr>
            <a:lvl6pPr marL="456952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6pPr>
            <a:lvl7pPr marL="913905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7pPr>
            <a:lvl8pPr marL="1370859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8pPr>
            <a:lvl9pPr marL="1827810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rPr>
              <a:t>Checking that the necessary enabling elements such as systems, processes, support, tools and training are ready and in place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0" i="0" u="none" strike="noStrike" kern="0" cap="none" spc="0" normalizeH="0" baseline="30000" noProof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C359E74-6BDE-4814-B2AC-AF5FDDC2F9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348555"/>
              </p:ext>
            </p:extLst>
          </p:nvPr>
        </p:nvGraphicFramePr>
        <p:xfrm>
          <a:off x="496796" y="1916832"/>
          <a:ext cx="11287832" cy="4791853"/>
        </p:xfrm>
        <a:graphic>
          <a:graphicData uri="http://schemas.openxmlformats.org/drawingml/2006/table">
            <a:tbl>
              <a:tblPr firstRow="1" bandRow="1"/>
              <a:tblGrid>
                <a:gridCol w="1134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87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AU" sz="1000" b="1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vert="vert27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88900" indent="-88900"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endParaRPr lang="en-AU" sz="8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ctr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This is not applicable to me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Don’t know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Disagree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Neutral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Agree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2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AU" sz="1100" b="1">
                          <a:solidFill>
                            <a:schemeClr val="tx1"/>
                          </a:solidFill>
                          <a:latin typeface="+mn-lt"/>
                        </a:rPr>
                        <a:t>Information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I have received appropriate information about &lt;insert project name&gt; and how it will benefit my team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52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AU" sz="1100" b="1">
                          <a:solidFill>
                            <a:schemeClr val="tx1"/>
                          </a:solidFill>
                          <a:latin typeface="+mn-lt"/>
                        </a:rPr>
                        <a:t>Impacts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I understand how the launch &lt;insert</a:t>
                      </a:r>
                      <a:r>
                        <a:rPr lang="en-AU" sz="1200" b="0" baseline="0">
                          <a:solidFill>
                            <a:schemeClr val="tx1"/>
                          </a:solidFill>
                          <a:latin typeface="+mn-lt"/>
                        </a:rPr>
                        <a:t> project name. will impact my team from &lt;insert launch date&gt;</a:t>
                      </a:r>
                      <a:endParaRPr lang="en-AU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5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AU" sz="1100" b="1">
                          <a:solidFill>
                            <a:schemeClr val="tx1"/>
                          </a:solidFill>
                          <a:latin typeface="+mn-lt"/>
                        </a:rPr>
                        <a:t>Preparation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I have received the relevant preparation across systems, processes, procedures to prepare me for the implementation of &lt;insert project name&gt;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0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AU" sz="1100" b="1">
                          <a:solidFill>
                            <a:schemeClr val="tx1"/>
                          </a:solidFill>
                          <a:latin typeface="+mn-lt"/>
                        </a:rPr>
                        <a:t>Support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I</a:t>
                      </a:r>
                      <a:r>
                        <a:rPr lang="en-AU" sz="1200" b="0" baseline="0">
                          <a:solidFill>
                            <a:schemeClr val="tx1"/>
                          </a:solidFill>
                          <a:latin typeface="+mn-lt"/>
                        </a:rPr>
                        <a:t> know where to find help and further support if I need it</a:t>
                      </a:r>
                      <a:endParaRPr lang="en-AU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0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AU" sz="1100" b="1">
                          <a:solidFill>
                            <a:schemeClr val="tx1"/>
                          </a:solidFill>
                          <a:latin typeface="+mn-lt"/>
                        </a:rPr>
                        <a:t>Skills,</a:t>
                      </a:r>
                      <a:r>
                        <a:rPr lang="en-AU" sz="1100" b="1" baseline="0">
                          <a:solidFill>
                            <a:schemeClr val="tx1"/>
                          </a:solidFill>
                          <a:latin typeface="+mn-lt"/>
                        </a:rPr>
                        <a:t> Knowledge</a:t>
                      </a:r>
                      <a:endParaRPr lang="en-AU" sz="1100" b="1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I have acquired the skills and knowledge</a:t>
                      </a:r>
                      <a:r>
                        <a:rPr lang="en-AU" sz="1200" b="0" baseline="0">
                          <a:solidFill>
                            <a:schemeClr val="tx1"/>
                          </a:solidFill>
                          <a:latin typeface="+mn-lt"/>
                        </a:rPr>
                        <a:t> I need for this implementation</a:t>
                      </a:r>
                      <a:endParaRPr lang="en-AU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0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AU" sz="1100" b="1">
                          <a:solidFill>
                            <a:schemeClr val="tx1"/>
                          </a:solidFill>
                          <a:latin typeface="+mn-lt"/>
                        </a:rPr>
                        <a:t>Confidence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Overall</a:t>
                      </a:r>
                      <a:r>
                        <a:rPr lang="en-AU" sz="1200" b="0" baseline="0">
                          <a:solidFill>
                            <a:schemeClr val="tx1"/>
                          </a:solidFill>
                          <a:latin typeface="+mn-lt"/>
                        </a:rPr>
                        <a:t> I am ready for the launch of &lt;insert project name and launch date&gt;</a:t>
                      </a:r>
                      <a:endParaRPr lang="en-AU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F89030C0-D1A5-4CE3-A87D-09C274AA6EC0}"/>
              </a:ext>
            </a:extLst>
          </p:cNvPr>
          <p:cNvSpPr/>
          <p:nvPr/>
        </p:nvSpPr>
        <p:spPr>
          <a:xfrm>
            <a:off x="496800" y="1700808"/>
            <a:ext cx="11287828" cy="24198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wrap="square" lIns="36000" tIns="36000" rIns="36000" bIns="36000" rtlCol="0" anchor="t" anchorCtr="0">
            <a:spAutoFit/>
          </a:bodyPr>
          <a:lstStyle/>
          <a:p>
            <a:pPr marL="0" marR="0" lvl="0" indent="0" defTabSz="837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1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Sample questions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FB99D47-1ADA-417A-BD1A-05B1B95405BE}"/>
              </a:ext>
            </a:extLst>
          </p:cNvPr>
          <p:cNvGrpSpPr/>
          <p:nvPr/>
        </p:nvGrpSpPr>
        <p:grpSpPr>
          <a:xfrm>
            <a:off x="4669552" y="2708920"/>
            <a:ext cx="274320" cy="3802712"/>
            <a:chOff x="4655840" y="2708920"/>
            <a:chExt cx="274320" cy="380271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A95AC63-29A1-4705-B6CE-2D625C8C4623}"/>
                </a:ext>
              </a:extLst>
            </p:cNvPr>
            <p:cNvSpPr/>
            <p:nvPr/>
          </p:nvSpPr>
          <p:spPr>
            <a:xfrm>
              <a:off x="4655840" y="2708920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6361B5B-2A69-4511-9D08-6D92F520BC5D}"/>
                </a:ext>
              </a:extLst>
            </p:cNvPr>
            <p:cNvSpPr/>
            <p:nvPr/>
          </p:nvSpPr>
          <p:spPr>
            <a:xfrm>
              <a:off x="4655840" y="333266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BB6A633-7306-4AAD-83B4-99FCF33154DC}"/>
                </a:ext>
              </a:extLst>
            </p:cNvPr>
            <p:cNvSpPr/>
            <p:nvPr/>
          </p:nvSpPr>
          <p:spPr>
            <a:xfrm>
              <a:off x="4655840" y="4221088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BE74B08-BF1F-467A-9584-FDF1EDBD35D3}"/>
                </a:ext>
              </a:extLst>
            </p:cNvPr>
            <p:cNvSpPr/>
            <p:nvPr/>
          </p:nvSpPr>
          <p:spPr>
            <a:xfrm>
              <a:off x="4655840" y="5013176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BF7B401-0F7E-4F84-A793-DB01611B7A8C}"/>
                </a:ext>
              </a:extLst>
            </p:cNvPr>
            <p:cNvSpPr/>
            <p:nvPr/>
          </p:nvSpPr>
          <p:spPr>
            <a:xfrm>
              <a:off x="4655840" y="560295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23F59FF-8A1D-4694-A7AD-D2A72323036D}"/>
                </a:ext>
              </a:extLst>
            </p:cNvPr>
            <p:cNvSpPr/>
            <p:nvPr/>
          </p:nvSpPr>
          <p:spPr>
            <a:xfrm>
              <a:off x="4655840" y="623731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CF559FF-609D-4E97-ACE3-24C80DC47D21}"/>
              </a:ext>
            </a:extLst>
          </p:cNvPr>
          <p:cNvGrpSpPr/>
          <p:nvPr/>
        </p:nvGrpSpPr>
        <p:grpSpPr>
          <a:xfrm>
            <a:off x="6181720" y="2708920"/>
            <a:ext cx="274320" cy="3802712"/>
            <a:chOff x="4655840" y="2708920"/>
            <a:chExt cx="274320" cy="3802712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F609FC1-E395-4B70-93CA-D71C5023E5ED}"/>
                </a:ext>
              </a:extLst>
            </p:cNvPr>
            <p:cNvSpPr/>
            <p:nvPr/>
          </p:nvSpPr>
          <p:spPr>
            <a:xfrm>
              <a:off x="4655840" y="2708920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719498D1-4AB9-4011-8E1E-8CEA53053F65}"/>
                </a:ext>
              </a:extLst>
            </p:cNvPr>
            <p:cNvSpPr/>
            <p:nvPr/>
          </p:nvSpPr>
          <p:spPr>
            <a:xfrm>
              <a:off x="4655840" y="333266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320863E8-3855-458C-8A12-58B918373AA8}"/>
                </a:ext>
              </a:extLst>
            </p:cNvPr>
            <p:cNvSpPr/>
            <p:nvPr/>
          </p:nvSpPr>
          <p:spPr>
            <a:xfrm>
              <a:off x="4655840" y="4221088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96DDBBE-ED4C-429E-8147-449362AB8F5F}"/>
                </a:ext>
              </a:extLst>
            </p:cNvPr>
            <p:cNvSpPr/>
            <p:nvPr/>
          </p:nvSpPr>
          <p:spPr>
            <a:xfrm>
              <a:off x="4655840" y="5013176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2346F45-4AD8-48ED-83CA-2B365A3238D0}"/>
                </a:ext>
              </a:extLst>
            </p:cNvPr>
            <p:cNvSpPr/>
            <p:nvPr/>
          </p:nvSpPr>
          <p:spPr>
            <a:xfrm>
              <a:off x="4655840" y="560295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69BF8A82-37F8-4A9F-836D-F834EFAF43C4}"/>
                </a:ext>
              </a:extLst>
            </p:cNvPr>
            <p:cNvSpPr/>
            <p:nvPr/>
          </p:nvSpPr>
          <p:spPr>
            <a:xfrm>
              <a:off x="4655840" y="623731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0D2AE69-8C33-4A72-AB4B-914C0B5A11FC}"/>
              </a:ext>
            </a:extLst>
          </p:cNvPr>
          <p:cNvGrpSpPr/>
          <p:nvPr/>
        </p:nvGrpSpPr>
        <p:grpSpPr>
          <a:xfrm>
            <a:off x="7837904" y="2708920"/>
            <a:ext cx="274320" cy="3802712"/>
            <a:chOff x="4655840" y="2708920"/>
            <a:chExt cx="274320" cy="3802712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3AE2917A-DC71-4460-A644-AA4DE48509F2}"/>
                </a:ext>
              </a:extLst>
            </p:cNvPr>
            <p:cNvSpPr/>
            <p:nvPr/>
          </p:nvSpPr>
          <p:spPr>
            <a:xfrm>
              <a:off x="4655840" y="2708920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8B14498F-D8C5-4BA0-8042-A29270514CA9}"/>
                </a:ext>
              </a:extLst>
            </p:cNvPr>
            <p:cNvSpPr/>
            <p:nvPr/>
          </p:nvSpPr>
          <p:spPr>
            <a:xfrm>
              <a:off x="4655840" y="333266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BBD201B-19C3-4AA8-B75D-E8014B49E34B}"/>
                </a:ext>
              </a:extLst>
            </p:cNvPr>
            <p:cNvSpPr/>
            <p:nvPr/>
          </p:nvSpPr>
          <p:spPr>
            <a:xfrm>
              <a:off x="4655840" y="4221088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7C0815B-367D-4D8D-ACDE-C9B7B17499AB}"/>
                </a:ext>
              </a:extLst>
            </p:cNvPr>
            <p:cNvSpPr/>
            <p:nvPr/>
          </p:nvSpPr>
          <p:spPr>
            <a:xfrm>
              <a:off x="4655840" y="5013176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B5A35D7A-DC8A-40C9-BB64-C124A8FDCCD3}"/>
                </a:ext>
              </a:extLst>
            </p:cNvPr>
            <p:cNvSpPr/>
            <p:nvPr/>
          </p:nvSpPr>
          <p:spPr>
            <a:xfrm>
              <a:off x="4655840" y="560295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A4B9C74B-D16B-4667-A7B7-2002886CE382}"/>
                </a:ext>
              </a:extLst>
            </p:cNvPr>
            <p:cNvSpPr/>
            <p:nvPr/>
          </p:nvSpPr>
          <p:spPr>
            <a:xfrm>
              <a:off x="4655840" y="623731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16C08C3-CDE6-4BFE-BA34-11D31796C0DC}"/>
              </a:ext>
            </a:extLst>
          </p:cNvPr>
          <p:cNvGrpSpPr/>
          <p:nvPr/>
        </p:nvGrpSpPr>
        <p:grpSpPr>
          <a:xfrm>
            <a:off x="9422080" y="2708920"/>
            <a:ext cx="274320" cy="3802712"/>
            <a:chOff x="4655840" y="2708920"/>
            <a:chExt cx="274320" cy="3802712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684D9576-C372-43EF-AB9A-3E97BE3CD828}"/>
                </a:ext>
              </a:extLst>
            </p:cNvPr>
            <p:cNvSpPr/>
            <p:nvPr/>
          </p:nvSpPr>
          <p:spPr>
            <a:xfrm>
              <a:off x="4655840" y="2708920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B5158A44-ED6A-4F9E-A667-B3B3AE61C48D}"/>
                </a:ext>
              </a:extLst>
            </p:cNvPr>
            <p:cNvSpPr/>
            <p:nvPr/>
          </p:nvSpPr>
          <p:spPr>
            <a:xfrm>
              <a:off x="4655840" y="333266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C676200E-A82C-4DA2-8A1B-7A37C5E089DB}"/>
                </a:ext>
              </a:extLst>
            </p:cNvPr>
            <p:cNvSpPr/>
            <p:nvPr/>
          </p:nvSpPr>
          <p:spPr>
            <a:xfrm>
              <a:off x="4655840" y="4221088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44B5A4CB-1F3D-4E82-B569-F7E4517CCF0B}"/>
                </a:ext>
              </a:extLst>
            </p:cNvPr>
            <p:cNvSpPr/>
            <p:nvPr/>
          </p:nvSpPr>
          <p:spPr>
            <a:xfrm>
              <a:off x="4655840" y="5013176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D23AAA1-71EA-4B6C-B176-5627780B1F9A}"/>
                </a:ext>
              </a:extLst>
            </p:cNvPr>
            <p:cNvSpPr/>
            <p:nvPr/>
          </p:nvSpPr>
          <p:spPr>
            <a:xfrm>
              <a:off x="4655840" y="560295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9B2DB76A-6367-47A5-9034-4C4F831949AF}"/>
                </a:ext>
              </a:extLst>
            </p:cNvPr>
            <p:cNvSpPr/>
            <p:nvPr/>
          </p:nvSpPr>
          <p:spPr>
            <a:xfrm>
              <a:off x="4655840" y="623731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87BFB579-9596-4B16-9D7F-D60E98DE11A4}"/>
              </a:ext>
            </a:extLst>
          </p:cNvPr>
          <p:cNvGrpSpPr/>
          <p:nvPr/>
        </p:nvGrpSpPr>
        <p:grpSpPr>
          <a:xfrm>
            <a:off x="10920536" y="2708920"/>
            <a:ext cx="274320" cy="3802712"/>
            <a:chOff x="4655840" y="2708920"/>
            <a:chExt cx="274320" cy="3802712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DCA9B85F-FD88-41FD-AFC1-277144728B61}"/>
                </a:ext>
              </a:extLst>
            </p:cNvPr>
            <p:cNvSpPr/>
            <p:nvPr/>
          </p:nvSpPr>
          <p:spPr>
            <a:xfrm>
              <a:off x="4655840" y="2708920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6FB68EEE-33FB-40CB-BEE4-CA8F57F44DC4}"/>
                </a:ext>
              </a:extLst>
            </p:cNvPr>
            <p:cNvSpPr/>
            <p:nvPr/>
          </p:nvSpPr>
          <p:spPr>
            <a:xfrm>
              <a:off x="4655840" y="333266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D293D981-F175-4778-B895-D9285B9D6FB5}"/>
                </a:ext>
              </a:extLst>
            </p:cNvPr>
            <p:cNvSpPr/>
            <p:nvPr/>
          </p:nvSpPr>
          <p:spPr>
            <a:xfrm>
              <a:off x="4655840" y="4221088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132C6457-5217-4DF3-BF8C-2A0A7B2C2AB2}"/>
                </a:ext>
              </a:extLst>
            </p:cNvPr>
            <p:cNvSpPr/>
            <p:nvPr/>
          </p:nvSpPr>
          <p:spPr>
            <a:xfrm>
              <a:off x="4655840" y="5013176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C304B02D-DC58-48FE-91C6-B1B5CB6C25F9}"/>
                </a:ext>
              </a:extLst>
            </p:cNvPr>
            <p:cNvSpPr/>
            <p:nvPr/>
          </p:nvSpPr>
          <p:spPr>
            <a:xfrm>
              <a:off x="4655840" y="560295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BDBA1555-72E9-413F-8894-390E1C28D3DA}"/>
                </a:ext>
              </a:extLst>
            </p:cNvPr>
            <p:cNvSpPr/>
            <p:nvPr/>
          </p:nvSpPr>
          <p:spPr>
            <a:xfrm>
              <a:off x="4655840" y="6237312"/>
              <a:ext cx="274320" cy="2743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9261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Measuring business readiness continued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F9C838-48A8-4BEC-BCE6-413D7C13BCF8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1CE208F-7499-488B-AC14-AF55ED2246DC}"/>
              </a:ext>
            </a:extLst>
          </p:cNvPr>
          <p:cNvSpPr txBox="1">
            <a:spLocks/>
          </p:cNvSpPr>
          <p:nvPr/>
        </p:nvSpPr>
        <p:spPr bwMode="auto">
          <a:xfrm>
            <a:off x="433137" y="1337526"/>
            <a:ext cx="9361040" cy="45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5696" rIns="91390" bIns="45696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5pPr>
            <a:lvl6pPr marL="456952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6pPr>
            <a:lvl7pPr marL="913905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7pPr>
            <a:lvl8pPr marL="1370859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8pPr>
            <a:lvl9pPr marL="1827810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rPr>
              <a:t>Checking that the necessary enabling elements such as systems, processes, support, tools and training are ready and in place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0" i="0" u="none" strike="noStrike" kern="0" cap="none" spc="0" normalizeH="0" baseline="30000" noProof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C359E74-6BDE-4814-B2AC-AF5FDDC2F9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120830"/>
              </p:ext>
            </p:extLst>
          </p:nvPr>
        </p:nvGraphicFramePr>
        <p:xfrm>
          <a:off x="496796" y="1948789"/>
          <a:ext cx="11287832" cy="4710198"/>
        </p:xfrm>
        <a:graphic>
          <a:graphicData uri="http://schemas.openxmlformats.org/drawingml/2006/table">
            <a:tbl>
              <a:tblPr firstRow="1" bandRow="1"/>
              <a:tblGrid>
                <a:gridCol w="1134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553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561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AU" sz="1200" b="1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vert="vert27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Rate the usefulness of </a:t>
                      </a:r>
                      <a:r>
                        <a:rPr lang="en-AU" sz="1200" b="1" u="sng">
                          <a:solidFill>
                            <a:schemeClr val="tx1"/>
                          </a:solidFill>
                          <a:latin typeface="+mn-lt"/>
                        </a:rPr>
                        <a:t>each</a:t>
                      </a: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 of these Readiness Activities and how well they have prepared you for this change overall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This is not applicable to me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Don’t know </a:t>
                      </a:r>
                      <a:r>
                        <a:rPr kumimoji="0" lang="en-AU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 not yet used, nor yet involved with this</a:t>
                      </a:r>
                      <a:endParaRPr kumimoji="0" lang="en-AU" sz="1200" b="1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Poor</a:t>
                      </a:r>
                      <a:r>
                        <a:rPr kumimoji="0" lang="en-AU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– (e.g. over simplified or over complicated and /or not enough of to help me prepare)</a:t>
                      </a:r>
                      <a:endParaRPr kumimoji="0" lang="en-AU" sz="1200" b="1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Adequate</a:t>
                      </a:r>
                      <a:r>
                        <a:rPr kumimoji="0" lang="en-AU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– (satisfactory, but could have been better to help me prepare)</a:t>
                      </a:r>
                      <a:endParaRPr kumimoji="0" lang="en-AU" sz="1200" b="1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Great</a:t>
                      </a: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 – (simple, clear and comprehensive – very helpful in preparing me for this change)</a:t>
                      </a:r>
                      <a:endParaRPr lang="en-AU" sz="1200" b="1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2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&lt;Item&gt;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&lt;Insert readiness activity&gt;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2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&lt;Item&gt;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&lt;Insert readiness activity&gt;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2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&lt;Item&gt;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&lt;Insert readiness activity&gt;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2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&lt;Item&gt;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&lt;Insert readiness activity&gt;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2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&lt;Item&gt;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&lt;Insert readiness activity&gt;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1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3253"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n-lt"/>
                        </a:rPr>
                        <a:t>My comments: &lt;insert here additional</a:t>
                      </a:r>
                      <a:r>
                        <a:rPr lang="en-AU" sz="1200" b="0" baseline="0">
                          <a:solidFill>
                            <a:schemeClr val="tx1"/>
                          </a:solidFill>
                          <a:latin typeface="+mn-lt"/>
                        </a:rPr>
                        <a:t> comments&gt;</a:t>
                      </a:r>
                      <a:endParaRPr lang="en-AU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000" b="0">
                          <a:solidFill>
                            <a:schemeClr val="tx1"/>
                          </a:solidFill>
                        </a:rPr>
                        <a:t>&lt;Insert readiness activity&gt;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F89030C0-D1A5-4CE3-A87D-09C274AA6EC0}"/>
              </a:ext>
            </a:extLst>
          </p:cNvPr>
          <p:cNvSpPr/>
          <p:nvPr/>
        </p:nvSpPr>
        <p:spPr>
          <a:xfrm>
            <a:off x="496800" y="1737588"/>
            <a:ext cx="11287828" cy="24198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wrap="square" lIns="36000" tIns="36000" rIns="36000" bIns="36000" rtlCol="0" anchor="t" anchorCtr="0">
            <a:spAutoFit/>
          </a:bodyPr>
          <a:lstStyle/>
          <a:p>
            <a:pPr marL="0" marR="0" lvl="0" indent="0" defTabSz="837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1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Sample questions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A95AC63-29A1-4705-B6CE-2D625C8C4623}"/>
              </a:ext>
            </a:extLst>
          </p:cNvPr>
          <p:cNvSpPr/>
          <p:nvPr/>
        </p:nvSpPr>
        <p:spPr>
          <a:xfrm>
            <a:off x="4650856" y="3140968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6361B5B-2A69-4511-9D08-6D92F520BC5D}"/>
              </a:ext>
            </a:extLst>
          </p:cNvPr>
          <p:cNvSpPr/>
          <p:nvPr/>
        </p:nvSpPr>
        <p:spPr>
          <a:xfrm>
            <a:off x="4650856" y="3730744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BB6A633-7306-4AAD-83B4-99FCF33154DC}"/>
              </a:ext>
            </a:extLst>
          </p:cNvPr>
          <p:cNvSpPr/>
          <p:nvPr/>
        </p:nvSpPr>
        <p:spPr>
          <a:xfrm>
            <a:off x="4650856" y="4378816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BE74B08-BF1F-467A-9584-FDF1EDBD35D3}"/>
              </a:ext>
            </a:extLst>
          </p:cNvPr>
          <p:cNvSpPr/>
          <p:nvPr/>
        </p:nvSpPr>
        <p:spPr>
          <a:xfrm>
            <a:off x="4650856" y="5026888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BF7B401-0F7E-4F84-A793-DB01611B7A8C}"/>
              </a:ext>
            </a:extLst>
          </p:cNvPr>
          <p:cNvSpPr/>
          <p:nvPr/>
        </p:nvSpPr>
        <p:spPr>
          <a:xfrm>
            <a:off x="4650856" y="5602952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ABAE9F6-E0CC-494D-ADC7-CE3E2D035E06}"/>
              </a:ext>
            </a:extLst>
          </p:cNvPr>
          <p:cNvSpPr/>
          <p:nvPr/>
        </p:nvSpPr>
        <p:spPr>
          <a:xfrm>
            <a:off x="6253728" y="3140968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992760E-FC40-4287-9676-D2764BFAE356}"/>
              </a:ext>
            </a:extLst>
          </p:cNvPr>
          <p:cNvSpPr/>
          <p:nvPr/>
        </p:nvSpPr>
        <p:spPr>
          <a:xfrm>
            <a:off x="6253728" y="3730744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50B45F6-6BF0-4C17-A6DF-306D9C142635}"/>
              </a:ext>
            </a:extLst>
          </p:cNvPr>
          <p:cNvSpPr/>
          <p:nvPr/>
        </p:nvSpPr>
        <p:spPr>
          <a:xfrm>
            <a:off x="6253728" y="4378816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4E3D546-8B05-4F17-B9E2-333969D478A1}"/>
              </a:ext>
            </a:extLst>
          </p:cNvPr>
          <p:cNvSpPr/>
          <p:nvPr/>
        </p:nvSpPr>
        <p:spPr>
          <a:xfrm>
            <a:off x="6253728" y="5026888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32665E2-F262-463B-ADE9-4E6938804EE1}"/>
              </a:ext>
            </a:extLst>
          </p:cNvPr>
          <p:cNvSpPr/>
          <p:nvPr/>
        </p:nvSpPr>
        <p:spPr>
          <a:xfrm>
            <a:off x="6253728" y="5602952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AB45ED4-9268-4BB8-A889-F3B4AF47B3BE}"/>
              </a:ext>
            </a:extLst>
          </p:cNvPr>
          <p:cNvSpPr/>
          <p:nvPr/>
        </p:nvSpPr>
        <p:spPr>
          <a:xfrm>
            <a:off x="7765896" y="3140968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3DB5D2B-4C61-4A38-B9E2-258A1CC176AA}"/>
              </a:ext>
            </a:extLst>
          </p:cNvPr>
          <p:cNvSpPr/>
          <p:nvPr/>
        </p:nvSpPr>
        <p:spPr>
          <a:xfrm>
            <a:off x="7765896" y="3730744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5E6C28-D987-4060-8986-8A8A4ED1CEFF}"/>
              </a:ext>
            </a:extLst>
          </p:cNvPr>
          <p:cNvSpPr/>
          <p:nvPr/>
        </p:nvSpPr>
        <p:spPr>
          <a:xfrm>
            <a:off x="7765896" y="4378816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EA348A3-E428-4E1F-A1A4-5246FF8F8ABE}"/>
              </a:ext>
            </a:extLst>
          </p:cNvPr>
          <p:cNvSpPr/>
          <p:nvPr/>
        </p:nvSpPr>
        <p:spPr>
          <a:xfrm>
            <a:off x="7765896" y="5026888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96C1E3-EF73-4DEA-A82E-D7A59CF2DC82}"/>
              </a:ext>
            </a:extLst>
          </p:cNvPr>
          <p:cNvSpPr/>
          <p:nvPr/>
        </p:nvSpPr>
        <p:spPr>
          <a:xfrm>
            <a:off x="7765896" y="5602952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5E7D350-FF52-4850-A486-67A99647E68A}"/>
              </a:ext>
            </a:extLst>
          </p:cNvPr>
          <p:cNvSpPr/>
          <p:nvPr/>
        </p:nvSpPr>
        <p:spPr>
          <a:xfrm>
            <a:off x="9350072" y="3140968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01F3B35-AEF7-47E0-84AC-CF48AF67CB40}"/>
              </a:ext>
            </a:extLst>
          </p:cNvPr>
          <p:cNvSpPr/>
          <p:nvPr/>
        </p:nvSpPr>
        <p:spPr>
          <a:xfrm>
            <a:off x="9350072" y="3730744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DFDE877-AF61-41E4-B7A3-634AA776B1BB}"/>
              </a:ext>
            </a:extLst>
          </p:cNvPr>
          <p:cNvSpPr/>
          <p:nvPr/>
        </p:nvSpPr>
        <p:spPr>
          <a:xfrm>
            <a:off x="9350072" y="4378816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2A1297F-B1C1-48FA-98BF-4D835B74A4B7}"/>
              </a:ext>
            </a:extLst>
          </p:cNvPr>
          <p:cNvSpPr/>
          <p:nvPr/>
        </p:nvSpPr>
        <p:spPr>
          <a:xfrm>
            <a:off x="9350072" y="5026888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456EA42-8409-4C14-9A7A-7B04D7E10587}"/>
              </a:ext>
            </a:extLst>
          </p:cNvPr>
          <p:cNvSpPr/>
          <p:nvPr/>
        </p:nvSpPr>
        <p:spPr>
          <a:xfrm>
            <a:off x="9350072" y="5602952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69078C7-53C1-4592-9A4D-8760EBA1D410}"/>
              </a:ext>
            </a:extLst>
          </p:cNvPr>
          <p:cNvSpPr/>
          <p:nvPr/>
        </p:nvSpPr>
        <p:spPr>
          <a:xfrm>
            <a:off x="10848528" y="3140968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BC70AD3-D987-47CD-9F71-C7983293D6BD}"/>
              </a:ext>
            </a:extLst>
          </p:cNvPr>
          <p:cNvSpPr/>
          <p:nvPr/>
        </p:nvSpPr>
        <p:spPr>
          <a:xfrm>
            <a:off x="10848528" y="3730744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37D69D9-D02D-410E-B1FC-BC9DC91F0E4B}"/>
              </a:ext>
            </a:extLst>
          </p:cNvPr>
          <p:cNvSpPr/>
          <p:nvPr/>
        </p:nvSpPr>
        <p:spPr>
          <a:xfrm>
            <a:off x="10848528" y="4378816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4053B54-6A75-4475-BE8C-410195BCF956}"/>
              </a:ext>
            </a:extLst>
          </p:cNvPr>
          <p:cNvSpPr/>
          <p:nvPr/>
        </p:nvSpPr>
        <p:spPr>
          <a:xfrm>
            <a:off x="10848528" y="5026888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F003B8C-1FD5-4FDC-8BA6-CD2B78E1F31D}"/>
              </a:ext>
            </a:extLst>
          </p:cNvPr>
          <p:cNvSpPr/>
          <p:nvPr/>
        </p:nvSpPr>
        <p:spPr>
          <a:xfrm>
            <a:off x="10848528" y="5602952"/>
            <a:ext cx="274320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150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Business readiness results assessment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1EFF46-AE4F-4C20-9085-FDC1C00EE845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85364D-BE3B-46D5-A7FE-B30016B7A4E2}"/>
              </a:ext>
            </a:extLst>
          </p:cNvPr>
          <p:cNvSpPr/>
          <p:nvPr/>
        </p:nvSpPr>
        <p:spPr>
          <a:xfrm>
            <a:off x="7068191" y="1565253"/>
            <a:ext cx="56457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Times New Roman"/>
                <a:cs typeface="Times New Roman"/>
              </a:rPr>
              <a:t>Step 1</a:t>
            </a:r>
            <a:r>
              <a:rPr kumimoji="0" lang="en-GB" sz="1050" b="1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ea typeface="Times New Roman"/>
                <a:cs typeface="Times New Roman"/>
              </a:rPr>
              <a:t> </a:t>
            </a:r>
            <a:endParaRPr kumimoji="0" lang="en-GB" sz="10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7CF229-F159-4C4A-8B17-F8A21F7F8078}"/>
              </a:ext>
            </a:extLst>
          </p:cNvPr>
          <p:cNvSpPr/>
          <p:nvPr/>
        </p:nvSpPr>
        <p:spPr bwMode="auto">
          <a:xfrm>
            <a:off x="1511224" y="1659463"/>
            <a:ext cx="8977264" cy="257369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wrap="square" lIns="36000" tIns="36000" rIns="36000" bIns="36000" rtlCol="0" anchor="t" anchorCtr="0">
            <a:spAutoFit/>
          </a:bodyPr>
          <a:lstStyle/>
          <a:p>
            <a:pPr marL="0" marR="0" lvl="0" indent="0" defTabSz="837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Survey outputs / results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DD634FF-978F-4052-9662-7487D0854707}"/>
              </a:ext>
            </a:extLst>
          </p:cNvPr>
          <p:cNvGrpSpPr/>
          <p:nvPr/>
        </p:nvGrpSpPr>
        <p:grpSpPr>
          <a:xfrm>
            <a:off x="1484348" y="1979687"/>
            <a:ext cx="9004140" cy="4659598"/>
            <a:chOff x="1484348" y="1809818"/>
            <a:chExt cx="9004140" cy="465959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223DA06-0760-4864-9844-597E66DC9AB0}"/>
                </a:ext>
              </a:extLst>
            </p:cNvPr>
            <p:cNvSpPr/>
            <p:nvPr/>
          </p:nvSpPr>
          <p:spPr bwMode="auto">
            <a:xfrm>
              <a:off x="1484348" y="1809818"/>
              <a:ext cx="2421753" cy="4350797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JM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Examine average score by question</a:t>
              </a:r>
            </a:p>
            <a:p>
              <a:pPr marL="628650" marR="0" lvl="1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JM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0.	Not Applicable</a:t>
              </a:r>
            </a:p>
            <a:p>
              <a:pPr marL="628650" marR="0" lvl="1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JM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1.	Don’t Know</a:t>
              </a:r>
            </a:p>
            <a:p>
              <a:pPr marL="628650" marR="0" lvl="1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JM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2.	Disagree</a:t>
              </a:r>
            </a:p>
            <a:p>
              <a:pPr marL="628650" marR="0" lvl="1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JM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3.	Neutral</a:t>
              </a:r>
            </a:p>
            <a:p>
              <a:pPr marL="628650" marR="0" lvl="1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JM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4.	Agree</a:t>
              </a:r>
            </a:p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JM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Examine overall average</a:t>
              </a:r>
            </a:p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JM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Look closely at averages for particular sub groups of the sample of people surveyed</a:t>
              </a:r>
            </a:p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JM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Identify weak areas by category</a:t>
              </a:r>
            </a:p>
            <a:p>
              <a:pPr marL="171450" marR="0" lvl="0" indent="-17145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JM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Formulate remediation actions</a:t>
              </a:r>
            </a:p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ectangle 4">
              <a:extLst>
                <a:ext uri="{FF2B5EF4-FFF2-40B4-BE49-F238E27FC236}">
                  <a16:creationId xmlns:a16="http://schemas.microsoft.com/office/drawing/2014/main" id="{CE2FE0BF-685D-4B23-970B-D56A92196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7768" y="3049630"/>
              <a:ext cx="1218271" cy="854875"/>
            </a:xfrm>
            <a:prstGeom prst="roundRect">
              <a:avLst/>
            </a:prstGeom>
            <a:noFill/>
            <a:ln w="19050">
              <a:solidFill>
                <a:srgbClr val="0068A9"/>
              </a:solidFill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2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Weaknesses</a:t>
              </a:r>
              <a:endParaRPr kumimoji="0" lang="en-US" altLang="en-US" sz="1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93F84D2C-7715-4DCC-9903-84ED42FFE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7768" y="5424452"/>
              <a:ext cx="1218271" cy="854875"/>
            </a:xfrm>
            <a:prstGeom prst="roundRect">
              <a:avLst/>
            </a:prstGeom>
            <a:noFill/>
            <a:ln w="19050">
              <a:solidFill>
                <a:srgbClr val="0068A9"/>
              </a:solidFill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2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Strengths</a:t>
              </a:r>
              <a:endParaRPr kumimoji="0" lang="en-US" altLang="en-US" sz="1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id="{7E8D2E41-28DE-4135-812B-025785D5C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6520" y="4312634"/>
              <a:ext cx="1090829" cy="703689"/>
            </a:xfrm>
            <a:prstGeom prst="rect">
              <a:avLst/>
            </a:prstGeom>
            <a:noFill/>
            <a:ln w="19050">
              <a:solidFill>
                <a:srgbClr val="0068A9"/>
              </a:solidFill>
              <a:miter lim="800000"/>
              <a:headEnd/>
              <a:tailEnd/>
            </a:ln>
          </p:spPr>
          <p:txBody>
            <a:bodyPr lIns="45720" rIns="45720" anchor="ctr" anchorCtr="1"/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Perform </a:t>
              </a:r>
              <a:r>
                <a:rPr lang="en-GB" altLang="en-US" sz="1200" kern="0">
                  <a:solidFill>
                    <a:prstClr val="black"/>
                  </a:solidFill>
                  <a:latin typeface="+mn-lt"/>
                </a:rPr>
                <a:t>analysis</a:t>
              </a: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</p:txBody>
        </p:sp>
        <p:cxnSp>
          <p:nvCxnSpPr>
            <p:cNvPr id="13" name="AutoShape 7">
              <a:extLst>
                <a:ext uri="{FF2B5EF4-FFF2-40B4-BE49-F238E27FC236}">
                  <a16:creationId xmlns:a16="http://schemas.microsoft.com/office/drawing/2014/main" id="{A0A82366-B67D-48DE-BCBD-DCB9B5E0FA25}"/>
                </a:ext>
              </a:extLst>
            </p:cNvPr>
            <p:cNvCxnSpPr>
              <a:cxnSpLocks noChangeShapeType="1"/>
              <a:stCxn id="12" idx="3"/>
              <a:endCxn id="11" idx="1"/>
            </p:cNvCxnSpPr>
            <p:nvPr/>
          </p:nvCxnSpPr>
          <p:spPr bwMode="auto">
            <a:xfrm>
              <a:off x="5437349" y="4664479"/>
              <a:ext cx="440419" cy="1187411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rgbClr val="0068A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8">
              <a:extLst>
                <a:ext uri="{FF2B5EF4-FFF2-40B4-BE49-F238E27FC236}">
                  <a16:creationId xmlns:a16="http://schemas.microsoft.com/office/drawing/2014/main" id="{B1CB54B6-9BFB-4F55-824E-986D2708C6A0}"/>
                </a:ext>
              </a:extLst>
            </p:cNvPr>
            <p:cNvCxnSpPr>
              <a:cxnSpLocks noChangeShapeType="1"/>
              <a:stCxn id="12" idx="3"/>
              <a:endCxn id="10" idx="1"/>
            </p:cNvCxnSpPr>
            <p:nvPr/>
          </p:nvCxnSpPr>
          <p:spPr bwMode="auto">
            <a:xfrm flipV="1">
              <a:off x="5437349" y="3477069"/>
              <a:ext cx="440419" cy="1187410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rgbClr val="0068A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9">
              <a:extLst>
                <a:ext uri="{FF2B5EF4-FFF2-40B4-BE49-F238E27FC236}">
                  <a16:creationId xmlns:a16="http://schemas.microsoft.com/office/drawing/2014/main" id="{36C75908-4899-4A20-854D-564C199CA55B}"/>
                </a:ext>
              </a:extLst>
            </p:cNvPr>
            <p:cNvCxnSpPr>
              <a:cxnSpLocks noChangeShapeType="1"/>
              <a:stCxn id="10" idx="3"/>
              <a:endCxn id="17" idx="1"/>
            </p:cNvCxnSpPr>
            <p:nvPr/>
          </p:nvCxnSpPr>
          <p:spPr bwMode="auto">
            <a:xfrm flipV="1">
              <a:off x="7096039" y="2550773"/>
              <a:ext cx="630266" cy="926294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rgbClr val="0068A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0">
              <a:extLst>
                <a:ext uri="{FF2B5EF4-FFF2-40B4-BE49-F238E27FC236}">
                  <a16:creationId xmlns:a16="http://schemas.microsoft.com/office/drawing/2014/main" id="{A1378560-121B-4CB8-A7AE-0DE52C7D35C6}"/>
                </a:ext>
              </a:extLst>
            </p:cNvPr>
            <p:cNvCxnSpPr>
              <a:cxnSpLocks noChangeShapeType="1"/>
              <a:stCxn id="10" idx="3"/>
              <a:endCxn id="18" idx="1"/>
            </p:cNvCxnSpPr>
            <p:nvPr/>
          </p:nvCxnSpPr>
          <p:spPr bwMode="auto">
            <a:xfrm>
              <a:off x="7096038" y="3477069"/>
              <a:ext cx="630266" cy="895649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68A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Rectangle 23">
              <a:extLst>
                <a:ext uri="{FF2B5EF4-FFF2-40B4-BE49-F238E27FC236}">
                  <a16:creationId xmlns:a16="http://schemas.microsoft.com/office/drawing/2014/main" id="{67A4BBBD-44AA-4FC0-9D48-343BA09E4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6306" y="2289561"/>
              <a:ext cx="1090830" cy="522424"/>
            </a:xfrm>
            <a:prstGeom prst="rect">
              <a:avLst/>
            </a:prstGeom>
            <a:noFill/>
            <a:ln w="19050">
              <a:solidFill>
                <a:srgbClr val="0068A9"/>
              </a:solidFill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Confirm weakness</a:t>
              </a: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Rectangle 24">
              <a:extLst>
                <a:ext uri="{FF2B5EF4-FFF2-40B4-BE49-F238E27FC236}">
                  <a16:creationId xmlns:a16="http://schemas.microsoft.com/office/drawing/2014/main" id="{EA8548C6-6B3A-42DB-8236-8C6A1D562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6306" y="4111505"/>
              <a:ext cx="1090830" cy="522424"/>
            </a:xfrm>
            <a:prstGeom prst="rect">
              <a:avLst/>
            </a:prstGeom>
            <a:noFill/>
            <a:ln w="19050">
              <a:solidFill>
                <a:srgbClr val="0068A9"/>
              </a:solidFill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Finalise appropriate action</a:t>
              </a: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Rectangle 25">
              <a:extLst>
                <a:ext uri="{FF2B5EF4-FFF2-40B4-BE49-F238E27FC236}">
                  <a16:creationId xmlns:a16="http://schemas.microsoft.com/office/drawing/2014/main" id="{044FD445-563B-4A6B-872A-C4A1DEA6F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6306" y="5181611"/>
              <a:ext cx="1090830" cy="522424"/>
            </a:xfrm>
            <a:prstGeom prst="rect">
              <a:avLst/>
            </a:prstGeom>
            <a:noFill/>
            <a:ln w="19050">
              <a:solidFill>
                <a:srgbClr val="0068A9"/>
              </a:solidFill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Confirm strengths</a:t>
              </a: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Rectangle 26">
              <a:extLst>
                <a:ext uri="{FF2B5EF4-FFF2-40B4-BE49-F238E27FC236}">
                  <a16:creationId xmlns:a16="http://schemas.microsoft.com/office/drawing/2014/main" id="{4DE0EACA-0CCE-4049-B480-3F90D60EC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6306" y="5946992"/>
              <a:ext cx="1090830" cy="522424"/>
            </a:xfrm>
            <a:prstGeom prst="rect">
              <a:avLst/>
            </a:prstGeom>
            <a:noFill/>
            <a:ln w="19050">
              <a:solidFill>
                <a:srgbClr val="0068A9"/>
              </a:solidFill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Engage stakeholders</a:t>
              </a: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21" name="AutoShape 27">
              <a:extLst>
                <a:ext uri="{FF2B5EF4-FFF2-40B4-BE49-F238E27FC236}">
                  <a16:creationId xmlns:a16="http://schemas.microsoft.com/office/drawing/2014/main" id="{CCA1A387-E35B-4B14-80DC-B25816223F93}"/>
                </a:ext>
              </a:extLst>
            </p:cNvPr>
            <p:cNvCxnSpPr>
              <a:cxnSpLocks noChangeShapeType="1"/>
              <a:stCxn id="11" idx="3"/>
              <a:endCxn id="19" idx="1"/>
            </p:cNvCxnSpPr>
            <p:nvPr/>
          </p:nvCxnSpPr>
          <p:spPr bwMode="auto">
            <a:xfrm flipV="1">
              <a:off x="7096039" y="5442823"/>
              <a:ext cx="630266" cy="409067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rgbClr val="0068A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28">
              <a:extLst>
                <a:ext uri="{FF2B5EF4-FFF2-40B4-BE49-F238E27FC236}">
                  <a16:creationId xmlns:a16="http://schemas.microsoft.com/office/drawing/2014/main" id="{D6976F4C-9DF4-4AA5-8B2D-30881337E9DE}"/>
                </a:ext>
              </a:extLst>
            </p:cNvPr>
            <p:cNvCxnSpPr>
              <a:cxnSpLocks noChangeShapeType="1"/>
              <a:stCxn id="11" idx="3"/>
              <a:endCxn id="20" idx="1"/>
            </p:cNvCxnSpPr>
            <p:nvPr/>
          </p:nvCxnSpPr>
          <p:spPr bwMode="auto">
            <a:xfrm>
              <a:off x="7096039" y="5851890"/>
              <a:ext cx="630266" cy="356314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68A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E7FE6BC6-D592-49E2-8A86-3969063FD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6306" y="2907060"/>
              <a:ext cx="1090830" cy="522424"/>
            </a:xfrm>
            <a:prstGeom prst="rect">
              <a:avLst/>
            </a:prstGeom>
            <a:noFill/>
            <a:ln w="19050">
              <a:solidFill>
                <a:srgbClr val="0068A9"/>
              </a:solidFill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marL="0" marR="0" lvl="0" indent="0" algn="ctr" defTabSz="91440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Develop remediation options</a:t>
              </a: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BCBFAA-75BF-40F1-B434-A14DC50D6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6306" y="3524558"/>
              <a:ext cx="1090830" cy="522424"/>
            </a:xfrm>
            <a:prstGeom prst="rect">
              <a:avLst/>
            </a:prstGeom>
            <a:noFill/>
            <a:ln w="19050">
              <a:solidFill>
                <a:srgbClr val="0068A9"/>
              </a:solidFill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Engage stakeholders</a:t>
              </a: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25" name="AutoShape 9">
              <a:extLst>
                <a:ext uri="{FF2B5EF4-FFF2-40B4-BE49-F238E27FC236}">
                  <a16:creationId xmlns:a16="http://schemas.microsoft.com/office/drawing/2014/main" id="{2A498344-976B-4458-AED4-57330E99A20F}"/>
                </a:ext>
              </a:extLst>
            </p:cNvPr>
            <p:cNvCxnSpPr>
              <a:cxnSpLocks noChangeShapeType="1"/>
              <a:stCxn id="10" idx="3"/>
              <a:endCxn id="24" idx="1"/>
            </p:cNvCxnSpPr>
            <p:nvPr/>
          </p:nvCxnSpPr>
          <p:spPr bwMode="auto">
            <a:xfrm>
              <a:off x="7096039" y="3477068"/>
              <a:ext cx="630266" cy="308702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rgbClr val="0068A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AutoShape 9">
              <a:extLst>
                <a:ext uri="{FF2B5EF4-FFF2-40B4-BE49-F238E27FC236}">
                  <a16:creationId xmlns:a16="http://schemas.microsoft.com/office/drawing/2014/main" id="{B7C7F44E-8C35-408E-B7C6-4DEBDFE2A00F}"/>
                </a:ext>
              </a:extLst>
            </p:cNvPr>
            <p:cNvCxnSpPr>
              <a:cxnSpLocks noChangeShapeType="1"/>
              <a:stCxn id="10" idx="3"/>
              <a:endCxn id="23" idx="1"/>
            </p:cNvCxnSpPr>
            <p:nvPr/>
          </p:nvCxnSpPr>
          <p:spPr bwMode="auto">
            <a:xfrm flipV="1">
              <a:off x="7096039" y="3168272"/>
              <a:ext cx="630266" cy="308796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rgbClr val="0068A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917D6AD-8C52-4C65-8248-17BB0B397016}"/>
                </a:ext>
              </a:extLst>
            </p:cNvPr>
            <p:cNvSpPr txBox="1"/>
            <p:nvPr/>
          </p:nvSpPr>
          <p:spPr>
            <a:xfrm>
              <a:off x="4316189" y="3930055"/>
              <a:ext cx="1151491" cy="3069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200" b="1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Surveys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CA23A3-6272-4BEB-B269-AFB085E9D812}"/>
                </a:ext>
              </a:extLst>
            </p:cNvPr>
            <p:cNvSpPr txBox="1"/>
            <p:nvPr/>
          </p:nvSpPr>
          <p:spPr>
            <a:xfrm>
              <a:off x="7638110" y="1916628"/>
              <a:ext cx="1410218" cy="3069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200" b="1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Response</a:t>
              </a:r>
            </a:p>
          </p:txBody>
        </p:sp>
        <p:sp>
          <p:nvSpPr>
            <p:cNvPr id="29" name="Right Brace 28">
              <a:extLst>
                <a:ext uri="{FF2B5EF4-FFF2-40B4-BE49-F238E27FC236}">
                  <a16:creationId xmlns:a16="http://schemas.microsoft.com/office/drawing/2014/main" id="{002173A6-0EC3-406F-B4D8-7D6D591757B1}"/>
                </a:ext>
              </a:extLst>
            </p:cNvPr>
            <p:cNvSpPr/>
            <p:nvPr/>
          </p:nvSpPr>
          <p:spPr bwMode="auto">
            <a:xfrm>
              <a:off x="8881998" y="2283049"/>
              <a:ext cx="134311" cy="4186367"/>
            </a:xfrm>
            <a:prstGeom prst="rightBrace">
              <a:avLst/>
            </a:prstGeom>
            <a:noFill/>
            <a:ln w="6350">
              <a:solidFill>
                <a:srgbClr val="0068A9"/>
              </a:solidFill>
              <a:miter lim="800000"/>
              <a:headEnd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Rectangle 23">
              <a:extLst>
                <a:ext uri="{FF2B5EF4-FFF2-40B4-BE49-F238E27FC236}">
                  <a16:creationId xmlns:a16="http://schemas.microsoft.com/office/drawing/2014/main" id="{6B71817D-8626-4B4E-9587-9B08FFBEB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1171" y="4115021"/>
              <a:ext cx="1407317" cy="522424"/>
            </a:xfrm>
            <a:prstGeom prst="round2DiagRect">
              <a:avLst/>
            </a:prstGeom>
            <a:noFill/>
            <a:ln w="19050">
              <a:solidFill>
                <a:srgbClr val="0068A9"/>
              </a:solidFill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Actions / Plan / Communications</a:t>
              </a: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40032962-468A-4662-AED4-6FAC7B296A29}"/>
              </a:ext>
            </a:extLst>
          </p:cNvPr>
          <p:cNvSpPr txBox="1">
            <a:spLocks/>
          </p:cNvSpPr>
          <p:nvPr/>
        </p:nvSpPr>
        <p:spPr bwMode="auto">
          <a:xfrm>
            <a:off x="479376" y="1268760"/>
            <a:ext cx="8423992" cy="307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5696" rIns="91390" bIns="45696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5pPr>
            <a:lvl6pPr marL="456952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6pPr>
            <a:lvl7pPr marL="913905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7pPr>
            <a:lvl8pPr marL="1370859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8pPr>
            <a:lvl9pPr marL="1827810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Identify strengths, work on gaps and weaknesses</a:t>
            </a:r>
            <a:endParaRPr kumimoji="0" lang="en-AU" sz="1400" b="0" i="0" u="none" strike="noStrike" kern="0" cap="none" spc="0" normalizeH="0" baseline="300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86763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48FF5E6-5E3D-4C44-9A18-72A992139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186" y="4062011"/>
            <a:ext cx="1547307" cy="154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38" y="1487582"/>
            <a:ext cx="10972800" cy="1143000"/>
          </a:xfrm>
        </p:spPr>
        <p:txBody>
          <a:bodyPr/>
          <a:lstStyle/>
          <a:p>
            <a:r>
              <a:rPr lang="en-JM"/>
              <a:t>CONTACT US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97811" y="4469733"/>
            <a:ext cx="2160240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err="1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TIU_Jamaica</a:t>
            </a:r>
            <a:endParaRPr kumimoji="0" lang="en-JM" sz="28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435" y="4350608"/>
            <a:ext cx="938178" cy="9381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718" y="3353548"/>
            <a:ext cx="913196" cy="913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810" y="5336448"/>
            <a:ext cx="936104" cy="94496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412004" y="5288786"/>
            <a:ext cx="2185145" cy="1040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err="1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TIU_Jamaica</a:t>
            </a:r>
            <a:endParaRPr kumimoji="0" lang="en-JM" sz="28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510122" y="3341223"/>
            <a:ext cx="2016225" cy="806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err="1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TIUJamaica</a:t>
            </a:r>
            <a:endParaRPr kumimoji="0" lang="en-JM" sz="28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44" y="2556595"/>
            <a:ext cx="724959" cy="7249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443245" y="2373006"/>
            <a:ext cx="7776864" cy="955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36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www.publicsectortransformation.gov.jm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019" y="5246761"/>
            <a:ext cx="1018896" cy="1018896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6996551" y="5370418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letusknow@transformation.gov.jm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1A2F5EC-1C77-4807-813D-3004E0B13EBC}"/>
              </a:ext>
            </a:extLst>
          </p:cNvPr>
          <p:cNvSpPr txBox="1">
            <a:spLocks/>
          </p:cNvSpPr>
          <p:nvPr/>
        </p:nvSpPr>
        <p:spPr>
          <a:xfrm>
            <a:off x="6996551" y="3471425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Transformation Implementation Unit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78C24E6-5A90-4A1F-98DB-1909F61B57F2}"/>
              </a:ext>
            </a:extLst>
          </p:cNvPr>
          <p:cNvSpPr txBox="1">
            <a:spLocks/>
          </p:cNvSpPr>
          <p:nvPr/>
        </p:nvSpPr>
        <p:spPr>
          <a:xfrm>
            <a:off x="7001672" y="4452661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4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Public Sector Transformation</a:t>
            </a:r>
          </a:p>
        </p:txBody>
      </p:sp>
      <p:pic>
        <p:nvPicPr>
          <p:cNvPr id="1028" name="Picture 4" descr="LinkedIn Computer Icons Social media Professional network service YouTube -  Png Linkedin Transparent png download - 901*900 - Free Transparent Linkedin  png Download. - Clip Art Library">
            <a:extLst>
              <a:ext uri="{FF2B5EF4-FFF2-40B4-BE49-F238E27FC236}">
                <a16:creationId xmlns:a16="http://schemas.microsoft.com/office/drawing/2014/main" id="{34E15153-20E7-4C49-82ED-582E52B16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922" y="3471425"/>
            <a:ext cx="822581" cy="81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7838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_PowerPoint Template_082020.potx" id="{CD3743BA-52D7-4947-9E77-93CA9FE9396C}" vid="{B7DD7E2C-EB1B-404B-A146-E92F1423A350}"/>
    </a:ext>
  </a:extLst>
</a:theme>
</file>

<file path=ppt/theme/theme2.xml><?xml version="1.0" encoding="utf-8"?>
<a:theme xmlns:a="http://schemas.openxmlformats.org/drawingml/2006/main" name="1_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 Powerpoint" id="{091E1652-E8A2-4202-81FA-35EB14694B49}" vid="{57385CFA-4E22-4B3A-8C88-E5BCCA1EDEB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27C63B8B621C4FB9AA3ECE5945D69E" ma:contentTypeVersion="7" ma:contentTypeDescription="Create a new document." ma:contentTypeScope="" ma:versionID="9b0beaa72d0ab373f9c18566505e4e51">
  <xsd:schema xmlns:xsd="http://www.w3.org/2001/XMLSchema" xmlns:xs="http://www.w3.org/2001/XMLSchema" xmlns:p="http://schemas.microsoft.com/office/2006/metadata/properties" xmlns:ns2="fef49bb5-67f9-426d-a9fc-e8d1337ac23e" targetNamespace="http://schemas.microsoft.com/office/2006/metadata/properties" ma:root="true" ma:fieldsID="69e37cfa48b778a9281566772bc2d974" ns2:_="">
    <xsd:import namespace="fef49bb5-67f9-426d-a9fc-e8d1337ac2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f49bb5-67f9-426d-a9fc-e8d1337ac2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8BD63F-B76E-44EC-938D-F3231B60E8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0EFD7F-D492-42DA-AE9F-2B83B8C5EE7F}">
  <ds:schemaRefs>
    <ds:schemaRef ds:uri="fef49bb5-67f9-426d-a9fc-e8d1337ac23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D7FEDBE-D2D3-41E8-BDB5-C53E505042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f49bb5-67f9-426d-a9fc-e8d1337ac2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TIU_PowerPoint Template_082020</Template>
  <TotalTime>0</TotalTime>
  <Words>656</Words>
  <Application>Microsoft Office PowerPoint</Application>
  <PresentationFormat>Widescreen</PresentationFormat>
  <Paragraphs>96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Wingdings</vt:lpstr>
      <vt:lpstr>PowerPoint-Template-27186</vt:lpstr>
      <vt:lpstr>1_PowerPoint-Template-27186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CONTACT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Anneke Clarke</dc:creator>
  <cp:lastModifiedBy>Janine Navarro</cp:lastModifiedBy>
  <cp:revision>2</cp:revision>
  <dcterms:created xsi:type="dcterms:W3CDTF">2020-08-13T22:50:54Z</dcterms:created>
  <dcterms:modified xsi:type="dcterms:W3CDTF">2022-09-23T18:56:11Z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0x0101003227C63B8B621C4FB9AA3ECE5945D69E</vt:lpwstr>
  </property>
</Properties>
</file>